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7" r:id="rId3"/>
    <p:sldId id="258" r:id="rId4"/>
    <p:sldId id="572" r:id="rId5"/>
    <p:sldId id="297" r:id="rId6"/>
    <p:sldId id="624" r:id="rId7"/>
    <p:sldId id="625" r:id="rId8"/>
    <p:sldId id="626" r:id="rId9"/>
    <p:sldId id="627" r:id="rId10"/>
    <p:sldId id="628" r:id="rId11"/>
    <p:sldId id="629" r:id="rId12"/>
    <p:sldId id="630" r:id="rId13"/>
    <p:sldId id="631" r:id="rId14"/>
    <p:sldId id="632" r:id="rId15"/>
    <p:sldId id="633" r:id="rId16"/>
    <p:sldId id="634" r:id="rId17"/>
    <p:sldId id="635" r:id="rId18"/>
    <p:sldId id="636" r:id="rId19"/>
    <p:sldId id="637" r:id="rId20"/>
    <p:sldId id="638" r:id="rId21"/>
    <p:sldId id="639" r:id="rId22"/>
    <p:sldId id="640" r:id="rId23"/>
    <p:sldId id="641" r:id="rId24"/>
    <p:sldId id="644" r:id="rId25"/>
    <p:sldId id="642" r:id="rId26"/>
    <p:sldId id="643" r:id="rId27"/>
    <p:sldId id="645" r:id="rId28"/>
    <p:sldId id="646" r:id="rId29"/>
    <p:sldId id="647" r:id="rId30"/>
    <p:sldId id="648" r:id="rId31"/>
    <p:sldId id="649" r:id="rId32"/>
    <p:sldId id="650" r:id="rId33"/>
    <p:sldId id="651" r:id="rId34"/>
    <p:sldId id="652" r:id="rId35"/>
    <p:sldId id="653" r:id="rId36"/>
    <p:sldId id="654" r:id="rId37"/>
    <p:sldId id="655" r:id="rId38"/>
    <p:sldId id="656" r:id="rId39"/>
    <p:sldId id="657" r:id="rId40"/>
    <p:sldId id="658" r:id="rId41"/>
    <p:sldId id="659" r:id="rId42"/>
    <p:sldId id="660" r:id="rId43"/>
    <p:sldId id="552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FF2CC"/>
    <a:srgbClr val="E7E6E6"/>
    <a:srgbClr val="2E93D6"/>
    <a:srgbClr val="7030A0"/>
    <a:srgbClr val="5CBFEA"/>
    <a:srgbClr val="D6DCE5"/>
    <a:srgbClr val="0184CB"/>
    <a:srgbClr val="0070C1"/>
    <a:srgbClr val="01518A"/>
    <a:srgbClr val="00A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515" autoAdjust="0"/>
  </p:normalViewPr>
  <p:slideViewPr>
    <p:cSldViewPr snapToGrid="0">
      <p:cViewPr varScale="1">
        <p:scale>
          <a:sx n="64" d="100"/>
          <a:sy n="64" d="100"/>
        </p:scale>
        <p:origin x="3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F4185C-A69D-4982-BCC8-0794776405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5B5B5-6AFC-4DE0-AC18-FA9EEDE821E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314" b="11916"/>
          <a:stretch>
            <a:fillRect/>
          </a:stretch>
        </p:blipFill>
        <p:spPr>
          <a:xfrm>
            <a:off x="0" y="2419349"/>
            <a:ext cx="12192000" cy="44386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44" b="19144"/>
          <a:stretch>
            <a:fillRect/>
          </a:stretch>
        </p:blipFill>
        <p:spPr>
          <a:xfrm>
            <a:off x="0" y="2038350"/>
            <a:ext cx="12192000" cy="42291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19"/>
          <a:stretch>
            <a:fillRect/>
          </a:stretch>
        </p:blipFill>
        <p:spPr>
          <a:xfrm>
            <a:off x="742950" y="5039"/>
            <a:ext cx="4667250" cy="6852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98" y="2519"/>
            <a:ext cx="12221497" cy="6852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519"/>
            <a:ext cx="12192000" cy="68529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排版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92011" y="0"/>
            <a:ext cx="5999989" cy="4101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5999989" cy="41010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232696"/>
            <a:ext cx="12192000" cy="26253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排版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519"/>
            <a:ext cx="12192000" cy="6852961"/>
          </a:xfrm>
          <a:prstGeom prst="rect">
            <a:avLst/>
          </a:prstGeom>
        </p:spPr>
      </p:pic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275607" y="1947407"/>
            <a:ext cx="2976000" cy="297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0272000" y="4938000"/>
            <a:ext cx="1920000" cy="19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23711" y="12813"/>
            <a:ext cx="1920000" cy="19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排版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519"/>
            <a:ext cx="12192000" cy="6852961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3621021"/>
            <a:ext cx="12192000" cy="3236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排版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519"/>
            <a:ext cx="12192000" cy="6852961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排版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519"/>
            <a:ext cx="12192000" cy="6852961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76909" y="1690757"/>
            <a:ext cx="2592288" cy="48105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456524" y="1700510"/>
            <a:ext cx="2592288" cy="32074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36139" y="1700509"/>
            <a:ext cx="2592288" cy="2061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8815753" y="1700510"/>
            <a:ext cx="2592288" cy="4800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456524" y="4977719"/>
            <a:ext cx="2592000" cy="15236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2" name="Rectangle 11"/>
          <p:cNvSpPr/>
          <p:nvPr userDrawn="1"/>
        </p:nvSpPr>
        <p:spPr>
          <a:xfrm>
            <a:off x="6136139" y="3817041"/>
            <a:ext cx="2592000" cy="268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tags" Target="../tags/tag17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tags" Target="../tags/tag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tags" Target="../tags/tag19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tags" Target="../tags/tag20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tags" Target="../tags/tag22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tags" Target="../tags/tag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tags" Target="../tags/tag24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tags" Target="../tags/tag25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tags" Target="../tags/tag26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10.png"/><Relationship Id="rId1" Type="http://schemas.openxmlformats.org/officeDocument/2006/relationships/tags" Target="../tags/tag27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tags" Target="../tags/tag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tags" Target="../tags/tag29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tags" Target="../tags/tag30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8.png"/><Relationship Id="rId2" Type="http://schemas.openxmlformats.org/officeDocument/2006/relationships/image" Target="../media/image10.png"/><Relationship Id="rId1" Type="http://schemas.openxmlformats.org/officeDocument/2006/relationships/tags" Target="../tags/tag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74925" y="2650490"/>
            <a:ext cx="7429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3200" b="1" cap="all" dirty="0">
                <a:solidFill>
                  <a:schemeClr val="accent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强化学习基础</a:t>
            </a:r>
            <a:r>
              <a:rPr lang="en-US" altLang="zh-CN" sz="3200" b="1" cap="all" dirty="0">
                <a:solidFill>
                  <a:schemeClr val="accent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-</a:t>
            </a:r>
            <a:r>
              <a:rPr lang="zh-CN" altLang="en-US" sz="3200" b="1" cap="all" dirty="0">
                <a:solidFill>
                  <a:schemeClr val="accent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多智能体的概念和</a:t>
            </a:r>
            <a:r>
              <a:rPr lang="zh-CN" altLang="en-US" sz="3200" b="1" cap="all" dirty="0">
                <a:solidFill>
                  <a:schemeClr val="accent1"/>
                </a:solidFill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挑战</a:t>
            </a:r>
            <a:endParaRPr lang="zh-CN" altLang="en-US" sz="3200" b="1" cap="all" dirty="0">
              <a:solidFill>
                <a:schemeClr val="accent1"/>
              </a:solidFill>
              <a:ea typeface="宋体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2996454" y="3400754"/>
            <a:ext cx="6466114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962080" y="3400917"/>
            <a:ext cx="5817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</a:rPr>
              <a:t>       </a:t>
            </a:r>
            <a:r>
              <a:rPr lang="zh-CN" altLang="en-US" sz="16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</a:rPr>
              <a:t>汇报人：</a:t>
            </a:r>
            <a:r>
              <a:rPr lang="zh-CN" altLang="en-US" sz="16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</a:rPr>
              <a:t>李柏坤    时间：</a:t>
            </a:r>
            <a:r>
              <a:rPr lang="en-US" altLang="zh-CN" sz="16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</a:rPr>
              <a:t>2022/1/16</a:t>
            </a:r>
            <a:endParaRPr lang="zh-CN" altLang="en-US" sz="16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图片 6" descr="C:\Users\chen\Desktop\logo.png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1125" y="0"/>
            <a:ext cx="1761490" cy="116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State, Action, State Transition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395" y="2478405"/>
            <a:ext cx="9684385" cy="3550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Rewards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80" y="2578100"/>
            <a:ext cx="9340850" cy="2651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Returns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2478405"/>
            <a:ext cx="9429115" cy="3792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Policy Network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135" y="2195830"/>
            <a:ext cx="9527540" cy="3515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Uncertainty in the Return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45" y="2181225"/>
            <a:ext cx="9498965" cy="3916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State-Value Function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0" y="2224405"/>
            <a:ext cx="9657080" cy="3422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State-Value Function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60" y="2244725"/>
            <a:ext cx="9580880" cy="3649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10995" y="2017395"/>
            <a:ext cx="92595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Convergence</a:t>
            </a:r>
            <a:endParaRPr lang="en-US" altLang="zh-CN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  <a:p>
            <a:pPr algn="ctr"/>
            <a:r>
              <a:rPr lang="zh-CN" altLang="en-US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收敛</a:t>
            </a:r>
            <a:endParaRPr lang="zh-CN" altLang="en-US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" name="图片 1" descr="C:\Users\chen\Desktop\logo.png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6205" y="273050"/>
            <a:ext cx="1761490" cy="116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Single-Agent Policy Learning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60" y="2249805"/>
            <a:ext cx="8674735" cy="3983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Multi-Agent Policy Learning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071370" y="2400935"/>
            <a:ext cx="8634730" cy="368300"/>
          </a:xfrm>
          <a:prstGeom prst="rect">
            <a:avLst/>
          </a:prstGeom>
          <a:solidFill>
            <a:srgbClr val="FFF2CC"/>
          </a:solidFill>
        </p:spPr>
        <p:txBody>
          <a:bodyPr wrap="square" rtlCol="0" anchor="t">
            <a:spAutoFit/>
          </a:bodyPr>
          <a:p>
            <a:pPr algn="ctr"/>
            <a:r>
              <a:rPr lang="zh-CN" altLang="en-US" b="1"/>
              <a:t>Nash Equilibrium</a:t>
            </a:r>
            <a:r>
              <a:rPr lang="en-US" altLang="zh-CN" b="1"/>
              <a:t> </a:t>
            </a:r>
            <a:r>
              <a:rPr lang="zh-CN" altLang="en-US" b="1"/>
              <a:t>纳什均衡</a:t>
            </a:r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2071370" y="3199765"/>
            <a:ext cx="849376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当其他</a:t>
            </a:r>
            <a:r>
              <a:rPr lang="en-US" altLang="zh-CN" b="1"/>
              <a:t> agent </a:t>
            </a:r>
            <a:r>
              <a:rPr lang="zh-CN" altLang="en-US" b="1"/>
              <a:t>的</a:t>
            </a:r>
            <a:r>
              <a:rPr lang="en-US" altLang="zh-CN" b="1"/>
              <a:t> policy </a:t>
            </a:r>
            <a:r>
              <a:rPr lang="zh-CN" altLang="en-US" b="1"/>
              <a:t>保持不变</a:t>
            </a:r>
            <a:r>
              <a:rPr lang="en-US" altLang="zh-CN" b="1"/>
              <a:t>, </a:t>
            </a:r>
            <a:r>
              <a:rPr lang="zh-CN" altLang="en-US" b="1"/>
              <a:t>第</a:t>
            </a:r>
            <a:r>
              <a:rPr lang="en-US" altLang="zh-CN" b="1"/>
              <a:t> i </a:t>
            </a:r>
            <a:r>
              <a:rPr lang="zh-CN" altLang="en-US" b="1"/>
              <a:t>个</a:t>
            </a:r>
            <a:r>
              <a:rPr lang="en-US" altLang="zh-CN" b="1"/>
              <a:t> agent </a:t>
            </a:r>
            <a:r>
              <a:rPr lang="zh-CN" altLang="en-US" b="1"/>
              <a:t>不能通过更新自身的策略而获得更好的</a:t>
            </a:r>
            <a:r>
              <a:rPr lang="zh-CN" altLang="en-US" b="1"/>
              <a:t>期望</a:t>
            </a: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每一个</a:t>
            </a:r>
            <a:r>
              <a:rPr lang="en-US" altLang="zh-CN" b="1"/>
              <a:t> agent </a:t>
            </a:r>
            <a:r>
              <a:rPr lang="zh-CN" altLang="en-US" b="1"/>
              <a:t>都对其他</a:t>
            </a:r>
            <a:r>
              <a:rPr lang="en-US" altLang="zh-CN" b="1"/>
              <a:t> agent </a:t>
            </a:r>
            <a:r>
              <a:rPr lang="zh-CN" altLang="en-US" b="1"/>
              <a:t>的策略做出最佳反应。</a:t>
            </a: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纳什均衡表明收敛，因为全部的</a:t>
            </a:r>
            <a:r>
              <a:rPr lang="en-US" altLang="zh-CN" b="1"/>
              <a:t> agent </a:t>
            </a:r>
            <a:r>
              <a:rPr lang="zh-CN" altLang="en-US" b="1"/>
              <a:t>都没有偏离</a:t>
            </a:r>
            <a:r>
              <a:rPr lang="zh-CN" altLang="en-US" b="1"/>
              <a:t>现状的动机。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59825" y="679130"/>
            <a:ext cx="10690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3563A8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目录</a:t>
            </a:r>
            <a:endParaRPr lang="zh-CN" altLang="en-US" sz="6600" dirty="0">
              <a:solidFill>
                <a:srgbClr val="3563A8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215054" y="876300"/>
            <a:ext cx="397033" cy="2378907"/>
            <a:chOff x="2215054" y="876300"/>
            <a:chExt cx="397033" cy="2378907"/>
          </a:xfrm>
        </p:grpSpPr>
        <p:sp>
          <p:nvSpPr>
            <p:cNvPr id="4" name="文本框 3"/>
            <p:cNvSpPr txBox="1"/>
            <p:nvPr/>
          </p:nvSpPr>
          <p:spPr>
            <a:xfrm>
              <a:off x="2242755" y="876300"/>
              <a:ext cx="369332" cy="237890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</a:rPr>
                <a:t>CATALOGUE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2215054" y="876300"/>
              <a:ext cx="0" cy="2378907"/>
            </a:xfrm>
            <a:prstGeom prst="line">
              <a:avLst/>
            </a:prstGeom>
            <a:ln w="6350"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5263134" y="1570990"/>
            <a:ext cx="4154786" cy="666750"/>
            <a:chOff x="6305550" y="2343150"/>
            <a:chExt cx="4154786" cy="666750"/>
          </a:xfrm>
        </p:grpSpPr>
        <p:grpSp>
          <p:nvGrpSpPr>
            <p:cNvPr id="11" name="组合 10"/>
            <p:cNvGrpSpPr/>
            <p:nvPr/>
          </p:nvGrpSpPr>
          <p:grpSpPr>
            <a:xfrm>
              <a:off x="6305550" y="2343150"/>
              <a:ext cx="666750" cy="666750"/>
              <a:chOff x="6305550" y="2343150"/>
              <a:chExt cx="666750" cy="666750"/>
            </a:xfrm>
          </p:grpSpPr>
          <p:sp>
            <p:nvSpPr>
              <p:cNvPr id="9" name="流程图: 决策 8"/>
              <p:cNvSpPr/>
              <p:nvPr/>
            </p:nvSpPr>
            <p:spPr>
              <a:xfrm>
                <a:off x="6305550" y="2343150"/>
                <a:ext cx="666750" cy="666750"/>
              </a:xfrm>
              <a:prstGeom prst="flowChartDecision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418352" y="2491859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01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7085102" y="2491858"/>
              <a:ext cx="337523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3563A8"/>
                  </a:solidFill>
                  <a:latin typeface="Microsoft JhengHei UI Light" panose="020B0304030504040204" pitchFamily="34" charset="-120"/>
                  <a:ea typeface="Microsoft JhengHei UI" panose="020B0604030504040204" pitchFamily="34" charset="-120"/>
                  <a:sym typeface="+mn-ea"/>
                </a:rPr>
                <a:t>Settings</a:t>
              </a:r>
              <a:r>
                <a:rPr lang="zh-CN" altLang="en-US" sz="2000" dirty="0">
                  <a:solidFill>
                    <a:srgbClr val="3563A8"/>
                  </a:solidFill>
                  <a:latin typeface="Microsoft JhengHei UI Light" panose="020B0304030504040204" pitchFamily="34" charset="-120"/>
                  <a:ea typeface="Microsoft JhengHei UI" panose="020B0604030504040204" pitchFamily="34" charset="-120"/>
                  <a:sym typeface="+mn-ea"/>
                </a:rPr>
                <a:t>设定</a:t>
              </a:r>
              <a:endParaRPr lang="en-US" altLang="zh-CN" sz="2000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7048526" y="3009900"/>
              <a:ext cx="3375234" cy="0"/>
            </a:xfrm>
            <a:prstGeom prst="line">
              <a:avLst/>
            </a:prstGeom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5263134" y="2536190"/>
            <a:ext cx="4154786" cy="666750"/>
            <a:chOff x="6305550" y="2343150"/>
            <a:chExt cx="4154786" cy="666750"/>
          </a:xfrm>
        </p:grpSpPr>
        <p:grpSp>
          <p:nvGrpSpPr>
            <p:cNvPr id="18" name="组合 17"/>
            <p:cNvGrpSpPr/>
            <p:nvPr/>
          </p:nvGrpSpPr>
          <p:grpSpPr>
            <a:xfrm>
              <a:off x="6305550" y="2343150"/>
              <a:ext cx="666750" cy="666750"/>
              <a:chOff x="6305550" y="2343150"/>
              <a:chExt cx="666750" cy="666750"/>
            </a:xfrm>
          </p:grpSpPr>
          <p:sp>
            <p:nvSpPr>
              <p:cNvPr id="21" name="流程图: 决策 20"/>
              <p:cNvSpPr/>
              <p:nvPr/>
            </p:nvSpPr>
            <p:spPr>
              <a:xfrm>
                <a:off x="6305550" y="2343150"/>
                <a:ext cx="666750" cy="666750"/>
              </a:xfrm>
              <a:prstGeom prst="flowChartDecision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6418352" y="2491859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02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7085102" y="2491858"/>
              <a:ext cx="337523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3563A8"/>
                  </a:solidFill>
                  <a:latin typeface="Microsoft JhengHei UI Light" panose="020B0304030504040204" pitchFamily="34" charset="-120"/>
                  <a:ea typeface="Microsoft JhengHei UI" panose="020B0604030504040204" pitchFamily="34" charset="-120"/>
                  <a:sym typeface="+mn-ea"/>
                </a:rPr>
                <a:t>Terminologies</a:t>
              </a:r>
              <a:r>
                <a:rPr lang="zh-CN" altLang="en-US" sz="2000" dirty="0">
                  <a:solidFill>
                    <a:srgbClr val="3563A8"/>
                  </a:solidFill>
                  <a:latin typeface="Microsoft JhengHei UI Light" panose="020B0304030504040204" pitchFamily="34" charset="-120"/>
                  <a:ea typeface="Microsoft JhengHei UI" panose="020B0604030504040204" pitchFamily="34" charset="-120"/>
                  <a:sym typeface="+mn-ea"/>
                </a:rPr>
                <a:t>术语</a:t>
              </a:r>
              <a:endParaRPr sz="2000" dirty="0">
                <a:latin typeface="仿宋" panose="02010609060101010101" charset="-122"/>
                <a:ea typeface="仿宋" panose="02010609060101010101" charset="-122"/>
                <a:sym typeface="+mn-ea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7048526" y="3009900"/>
              <a:ext cx="3375234" cy="0"/>
            </a:xfrm>
            <a:prstGeom prst="line">
              <a:avLst/>
            </a:prstGeom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5263134" y="3501390"/>
            <a:ext cx="4154786" cy="666750"/>
            <a:chOff x="6305550" y="2343150"/>
            <a:chExt cx="4154786" cy="666750"/>
          </a:xfrm>
        </p:grpSpPr>
        <p:grpSp>
          <p:nvGrpSpPr>
            <p:cNvPr id="24" name="组合 23"/>
            <p:cNvGrpSpPr/>
            <p:nvPr/>
          </p:nvGrpSpPr>
          <p:grpSpPr>
            <a:xfrm>
              <a:off x="6305550" y="2343150"/>
              <a:ext cx="666750" cy="666750"/>
              <a:chOff x="6305550" y="2343150"/>
              <a:chExt cx="666750" cy="666750"/>
            </a:xfrm>
          </p:grpSpPr>
          <p:sp>
            <p:nvSpPr>
              <p:cNvPr id="27" name="流程图: 决策 26"/>
              <p:cNvSpPr/>
              <p:nvPr/>
            </p:nvSpPr>
            <p:spPr>
              <a:xfrm>
                <a:off x="6305550" y="2343150"/>
                <a:ext cx="666750" cy="666750"/>
              </a:xfrm>
              <a:prstGeom prst="flowChartDecision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418352" y="2491859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03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7085102" y="2491858"/>
              <a:ext cx="337523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3563A8"/>
                  </a:solidFill>
                  <a:latin typeface="Microsoft JhengHei UI Light" panose="020B0304030504040204" pitchFamily="34" charset="-120"/>
                  <a:ea typeface="Microsoft JhengHei UI" panose="020B0604030504040204" pitchFamily="34" charset="-120"/>
                  <a:sym typeface="+mn-ea"/>
                </a:rPr>
                <a:t>Convergence</a:t>
              </a:r>
              <a:r>
                <a:rPr lang="zh-CN" altLang="en-US" sz="2000" dirty="0">
                  <a:solidFill>
                    <a:srgbClr val="3563A8"/>
                  </a:solidFill>
                  <a:latin typeface="Microsoft JhengHei UI Light" panose="020B0304030504040204" pitchFamily="34" charset="-120"/>
                  <a:ea typeface="Microsoft JhengHei UI" panose="020B0604030504040204" pitchFamily="34" charset="-120"/>
                  <a:sym typeface="+mn-ea"/>
                </a:rPr>
                <a:t>收敛</a:t>
              </a:r>
              <a:endParaRPr sz="2000" dirty="0">
                <a:latin typeface="仿宋" panose="02010609060101010101" charset="-122"/>
                <a:ea typeface="仿宋" panose="02010609060101010101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7048526" y="3009900"/>
              <a:ext cx="3375234" cy="0"/>
            </a:xfrm>
            <a:prstGeom prst="line">
              <a:avLst/>
            </a:prstGeom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 descr="C:\Users\chen\Desktop\logo.png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1125" y="0"/>
            <a:ext cx="1761490" cy="11645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组合 5"/>
          <p:cNvGrpSpPr/>
          <p:nvPr/>
        </p:nvGrpSpPr>
        <p:grpSpPr>
          <a:xfrm>
            <a:off x="5263134" y="4347210"/>
            <a:ext cx="4767580" cy="666750"/>
            <a:chOff x="6305550" y="2343150"/>
            <a:chExt cx="4767580" cy="666750"/>
          </a:xfrm>
        </p:grpSpPr>
        <p:grpSp>
          <p:nvGrpSpPr>
            <p:cNvPr id="8" name="组合 7"/>
            <p:cNvGrpSpPr/>
            <p:nvPr/>
          </p:nvGrpSpPr>
          <p:grpSpPr>
            <a:xfrm>
              <a:off x="6305550" y="2343150"/>
              <a:ext cx="666750" cy="666750"/>
              <a:chOff x="6305550" y="2343150"/>
              <a:chExt cx="666750" cy="666750"/>
            </a:xfrm>
          </p:grpSpPr>
          <p:sp>
            <p:nvSpPr>
              <p:cNvPr id="13" name="流程图: 决策 12"/>
              <p:cNvSpPr/>
              <p:nvPr/>
            </p:nvSpPr>
            <p:spPr>
              <a:xfrm>
                <a:off x="6305550" y="2343150"/>
                <a:ext cx="666750" cy="666750"/>
              </a:xfrm>
              <a:prstGeom prst="flowChartDecision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6418352" y="2491859"/>
                <a:ext cx="44196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dirty="0">
                    <a:solidFill>
                      <a:schemeClr val="bg1"/>
                    </a:solidFill>
                  </a:rPr>
                  <a:t>04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7085330" y="2491740"/>
              <a:ext cx="3987800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rgbClr val="3563A8"/>
                  </a:solidFill>
                  <a:latin typeface="Microsoft JhengHei UI Light" panose="020B0304030504040204" pitchFamily="34" charset="-120"/>
                  <a:ea typeface="Microsoft JhengHei UI" panose="020B0604030504040204" pitchFamily="34" charset="-120"/>
                  <a:sym typeface="+mn-ea"/>
                </a:rPr>
                <a:t>多智能体的中心化和</a:t>
              </a:r>
              <a:r>
                <a:rPr lang="en-US" altLang="zh-CN" sz="2000" dirty="0">
                  <a:solidFill>
                    <a:srgbClr val="3563A8"/>
                  </a:solidFill>
                  <a:latin typeface="Microsoft JhengHei UI Light" panose="020B0304030504040204" pitchFamily="34" charset="-120"/>
                  <a:ea typeface="Microsoft JhengHei UI" panose="020B0604030504040204" pitchFamily="34" charset="-120"/>
                  <a:sym typeface="+mn-ea"/>
                </a:rPr>
                <a:t>去中心化</a:t>
              </a:r>
              <a:endParaRPr lang="en-US" altLang="zh-CN" sz="20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7048526" y="3009900"/>
              <a:ext cx="3375234" cy="0"/>
            </a:xfrm>
            <a:prstGeom prst="line">
              <a:avLst/>
            </a:prstGeom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5263134" y="5312410"/>
            <a:ext cx="4154786" cy="666750"/>
            <a:chOff x="6305550" y="2343150"/>
            <a:chExt cx="4154786" cy="666750"/>
          </a:xfrm>
        </p:grpSpPr>
        <p:grpSp>
          <p:nvGrpSpPr>
            <p:cNvPr id="32" name="组合 31"/>
            <p:cNvGrpSpPr/>
            <p:nvPr/>
          </p:nvGrpSpPr>
          <p:grpSpPr>
            <a:xfrm>
              <a:off x="6305550" y="2343150"/>
              <a:ext cx="666750" cy="666750"/>
              <a:chOff x="6305550" y="2343150"/>
              <a:chExt cx="666750" cy="666750"/>
            </a:xfrm>
          </p:grpSpPr>
          <p:sp>
            <p:nvSpPr>
              <p:cNvPr id="33" name="流程图: 决策 32"/>
              <p:cNvSpPr/>
              <p:nvPr/>
            </p:nvSpPr>
            <p:spPr>
              <a:xfrm>
                <a:off x="6305550" y="2343150"/>
                <a:ext cx="666750" cy="666750"/>
              </a:xfrm>
              <a:prstGeom prst="flowChartDecision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6418352" y="2491859"/>
                <a:ext cx="438150" cy="36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dirty="0">
                    <a:solidFill>
                      <a:schemeClr val="bg1"/>
                    </a:solidFill>
                  </a:rPr>
                  <a:t>05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7085102" y="2491858"/>
              <a:ext cx="337523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2000" dirty="0">
                  <a:solidFill>
                    <a:srgbClr val="3563A8"/>
                  </a:solidFill>
                  <a:latin typeface="Microsoft JhengHei UI Light" panose="020B0304030504040204" pitchFamily="34" charset="-120"/>
                  <a:ea typeface="Microsoft JhengHei UI" panose="020B0604030504040204" pitchFamily="34" charset="-120"/>
                  <a:sym typeface="+mn-ea"/>
                </a:rPr>
                <a:t>参数</a:t>
              </a:r>
              <a:r>
                <a:rPr lang="en-US" altLang="zh-CN" sz="2000" dirty="0">
                  <a:solidFill>
                    <a:srgbClr val="3563A8"/>
                  </a:solidFill>
                  <a:latin typeface="Microsoft JhengHei UI Light" panose="020B0304030504040204" pitchFamily="34" charset="-120"/>
                  <a:ea typeface="Microsoft JhengHei UI" panose="020B0604030504040204" pitchFamily="34" charset="-120"/>
                  <a:sym typeface="+mn-ea"/>
                </a:rPr>
                <a:t>共享</a:t>
              </a:r>
              <a:endParaRPr lang="en-US" altLang="zh-CN" sz="20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7048526" y="3009900"/>
              <a:ext cx="3375234" cy="0"/>
            </a:xfrm>
            <a:prstGeom prst="line">
              <a:avLst/>
            </a:prstGeom>
            <a:ln w="635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020" y="516890"/>
            <a:ext cx="6800850" cy="666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7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75" accel="50000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7070" y="2017395"/>
            <a:ext cx="11303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Multi-Agent Reinforcement Learning:</a:t>
            </a:r>
            <a:endParaRPr lang="en-US" altLang="zh-CN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  <a:p>
            <a:pPr algn="ctr"/>
            <a:r>
              <a:rPr lang="en-US" altLang="zh-CN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Centralized VS Decentralized</a:t>
            </a:r>
            <a:endParaRPr lang="en-US" altLang="zh-CN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" name="图片 1" descr="C:\Users\chen\Desktop\logo.png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6205" y="273050"/>
            <a:ext cx="1761490" cy="116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Architectures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775460" y="2338070"/>
            <a:ext cx="856424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rgbClr val="FF0000"/>
                </a:solidFill>
              </a:rPr>
              <a:t>Fully decentralized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zh-CN" altLang="en-US" b="1"/>
              <a:t>:</a:t>
            </a:r>
            <a:r>
              <a:rPr lang="en-US" altLang="zh-CN" b="1"/>
              <a:t> 每个 </a:t>
            </a:r>
            <a:r>
              <a:rPr lang="en-US" altLang="zh-CN" b="1"/>
              <a:t>agent 都使用自己的 observations 和 rewards 来学习自己的策略。agent </a:t>
            </a:r>
            <a:r>
              <a:rPr lang="zh-CN" altLang="en-US" b="1"/>
              <a:t>之间</a:t>
            </a:r>
            <a:r>
              <a:rPr lang="en-US" altLang="zh-CN" b="1"/>
              <a:t>不通信。</a:t>
            </a: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FF0000"/>
                </a:solidFill>
              </a:rPr>
              <a:t>Fully centralized :</a:t>
            </a:r>
            <a:r>
              <a:rPr lang="en-US" altLang="zh-CN" b="1"/>
              <a:t> agent 把所有信息发送到 central controller.  </a:t>
            </a:r>
            <a:r>
              <a:rPr lang="zh-CN" altLang="en-US" b="1"/>
              <a:t>控制器</a:t>
            </a:r>
            <a:r>
              <a:rPr lang="en-US" altLang="zh-CN" b="1"/>
              <a:t>为所有   </a:t>
            </a:r>
            <a:r>
              <a:rPr lang="en-US" altLang="zh-CN" b="1"/>
              <a:t>agent 做出决策。</a:t>
            </a: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rgbClr val="FF0000"/>
                </a:solidFill>
              </a:rPr>
              <a:t>Centralized training with decentralized execution </a:t>
            </a:r>
            <a:r>
              <a:rPr lang="en-US" altLang="zh-CN" b="1"/>
              <a:t>: 训练期间使用</a:t>
            </a:r>
            <a:r>
              <a:rPr lang="en-US" altLang="zh-CN" b="1">
                <a:sym typeface="+mn-ea"/>
              </a:rPr>
              <a:t> central controller</a:t>
            </a:r>
            <a:r>
              <a:rPr lang="en-US" altLang="zh-CN" b="1"/>
              <a:t>。经过培训后，控制器被禁用.</a:t>
            </a:r>
            <a:endParaRPr lang="en-US" altLang="zh-CN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Partial Observations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775460" y="2338070"/>
            <a:ext cx="856424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b="1"/>
              <a:t>An agent may or may not have full knowledge of the state,</a:t>
            </a:r>
            <a:r>
              <a:rPr lang="en-US" b="1"/>
              <a:t> </a:t>
            </a:r>
            <a:endParaRPr b="1"/>
          </a:p>
          <a:p>
            <a:pPr marL="285750" indent="-285750">
              <a:buFont typeface="Arial" panose="020B0604020202020204" pitchFamily="34" charset="0"/>
              <a:buChar char="•"/>
            </a:pPr>
            <a:endParaRPr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b="1"/>
              <a:t>Let</a:t>
            </a:r>
            <a:r>
              <a:rPr lang="en-US" b="1"/>
              <a:t>        </a:t>
            </a:r>
            <a:r>
              <a:rPr b="1"/>
              <a:t>be the </a:t>
            </a:r>
            <a:r>
              <a:rPr lang="en-US" b="1"/>
              <a:t>i</a:t>
            </a:r>
            <a:r>
              <a:rPr b="1"/>
              <a:t>-th agent</a:t>
            </a:r>
            <a:r>
              <a:rPr lang="en-US" b="1"/>
              <a:t>`</a:t>
            </a:r>
            <a:r>
              <a:rPr b="1"/>
              <a:t>s observation.</a:t>
            </a:r>
            <a:endParaRPr b="1"/>
          </a:p>
          <a:p>
            <a:pPr marL="285750" indent="-285750">
              <a:buFont typeface="Arial" panose="020B0604020202020204" pitchFamily="34" charset="0"/>
              <a:buChar char="•"/>
            </a:pPr>
            <a:endParaRPr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b="1"/>
              <a:t>Partial observation: </a:t>
            </a:r>
            <a:endParaRPr b="1"/>
          </a:p>
          <a:p>
            <a:pPr marL="285750" indent="-285750">
              <a:buFont typeface="Arial" panose="020B0604020202020204" pitchFamily="34" charset="0"/>
              <a:buChar char="•"/>
            </a:pPr>
            <a:endParaRPr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b="1"/>
              <a:t>Full observation: </a:t>
            </a:r>
            <a:endParaRPr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385" y="2376170"/>
            <a:ext cx="325120" cy="2825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450" y="2856865"/>
            <a:ext cx="377190" cy="3771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270" y="3395345"/>
            <a:ext cx="983615" cy="3962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950" y="3933825"/>
            <a:ext cx="2828925" cy="398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7070" y="2017395"/>
            <a:ext cx="11303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Fully Decentralized</a:t>
            </a:r>
            <a:endParaRPr lang="en-US" altLang="zh-CN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" name="图片 1" descr="C:\Users\chen\Desktop\logo.png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6205" y="273050"/>
            <a:ext cx="1761490" cy="116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Fully Decentralized Training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2314575"/>
            <a:ext cx="8836025" cy="38798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635" y="3494405"/>
            <a:ext cx="261620" cy="19450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450" y="3494405"/>
            <a:ext cx="261620" cy="194500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440" y="3494405"/>
            <a:ext cx="261620" cy="194500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345" y="4197350"/>
            <a:ext cx="338455" cy="33845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060" y="4228465"/>
            <a:ext cx="328930" cy="35306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2070" y="4192270"/>
            <a:ext cx="318135" cy="343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8270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Fully Decentralized Actor-Critic Method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60" y="2387600"/>
            <a:ext cx="9537700" cy="333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7070" y="2017395"/>
            <a:ext cx="11303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Fully Centralized</a:t>
            </a:r>
            <a:endParaRPr lang="en-US" altLang="zh-CN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" name="图片 1" descr="C:\Users\chen\Desktop\logo.png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6205" y="273050"/>
            <a:ext cx="1761490" cy="116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8270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Centralized Training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2478405"/>
            <a:ext cx="8234680" cy="3681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8270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Centralized Execution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2082800"/>
            <a:ext cx="8168005" cy="4404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8270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Centralized Actor-Critic Method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2299335"/>
            <a:ext cx="8837295" cy="3370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10995" y="2017395"/>
            <a:ext cx="92595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Settings</a:t>
            </a:r>
            <a:endParaRPr lang="en-US" altLang="zh-CN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  <a:p>
            <a:pPr algn="ctr"/>
            <a:r>
              <a:rPr lang="zh-CN" altLang="en-US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设定</a:t>
            </a:r>
            <a:endParaRPr lang="zh-CN" altLang="en-US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" name="图片 1" descr="C:\Users\chen\Desktop\logo.png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6205" y="273050"/>
            <a:ext cx="1761490" cy="116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8270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Centralized Actor-Critic Method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395" y="2291080"/>
            <a:ext cx="8794115" cy="4251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8270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Shortcoming: Slow during Execution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2383155"/>
            <a:ext cx="9911080" cy="3023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7070" y="2017395"/>
            <a:ext cx="11303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Centralized Training </a:t>
            </a:r>
            <a:endParaRPr lang="en-US" altLang="zh-CN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  <a:p>
            <a:pPr algn="ctr"/>
            <a:r>
              <a:rPr lang="en-US" altLang="zh-CN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with </a:t>
            </a:r>
            <a:endParaRPr lang="en-US" altLang="zh-CN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  <a:p>
            <a:pPr algn="ctr"/>
            <a:r>
              <a:rPr lang="en-US" altLang="zh-CN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Decentralized Execution</a:t>
            </a:r>
            <a:endParaRPr lang="en-US" altLang="zh-CN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" name="图片 1" descr="C:\Users\chen\Desktop\logo.png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6205" y="273050"/>
            <a:ext cx="1761490" cy="116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1006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Centralized Training with Decentralized Execution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395" y="2286000"/>
            <a:ext cx="10415270" cy="338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1006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Centralized Training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460" y="2237105"/>
            <a:ext cx="9182735" cy="405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1006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Centralized Training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265" y="2143760"/>
            <a:ext cx="9970135" cy="4249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1006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Centralized Training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70" y="2160905"/>
            <a:ext cx="9138920" cy="2498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315" y="4779645"/>
            <a:ext cx="9396095" cy="1238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1006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Decentralized Execution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2252345"/>
            <a:ext cx="9497695" cy="3046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87070" y="2017395"/>
            <a:ext cx="11303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Parameter Sharing</a:t>
            </a:r>
            <a:endParaRPr lang="en-US" altLang="zh-CN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" name="图片 1" descr="C:\Users\chen\Desktop\logo.png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6205" y="273050"/>
            <a:ext cx="1761490" cy="116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1006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Parameter Sharing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2235835"/>
            <a:ext cx="8444865" cy="3934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Settings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45" y="2426970"/>
            <a:ext cx="6904355" cy="27152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85440" y="5142230"/>
            <a:ext cx="24530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24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利己主义</a:t>
            </a:r>
            <a:endParaRPr lang="zh-CN" sz="24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1006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Parameter Sharing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2143760"/>
            <a:ext cx="8039735" cy="4505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1006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Parameter Sharing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95" y="2160270"/>
            <a:ext cx="6565900" cy="4483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87065" y="2017499"/>
            <a:ext cx="5817870" cy="143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6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</a:rPr>
              <a:t>THANK YOU</a:t>
            </a:r>
            <a:endParaRPr lang="zh-CN" altLang="en-US" sz="66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73424" y="3512116"/>
            <a:ext cx="4645152" cy="468849"/>
            <a:chOff x="3773424" y="3566980"/>
            <a:chExt cx="4645152" cy="468849"/>
          </a:xfrm>
        </p:grpSpPr>
        <p:sp>
          <p:nvSpPr>
            <p:cNvPr id="7" name="矩形 6"/>
            <p:cNvSpPr/>
            <p:nvPr/>
          </p:nvSpPr>
          <p:spPr>
            <a:xfrm>
              <a:off x="3773424" y="3566980"/>
              <a:ext cx="4645152" cy="46884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773424" y="3632127"/>
              <a:ext cx="4645152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" panose="020B0604030504040204" pitchFamily="34" charset="-120"/>
                </a:rPr>
                <a:t>汇报人：</a:t>
              </a:r>
              <a:r>
                <a:rPr lang="zh-CN" altLang="en-US" sz="1600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" panose="020B0604030504040204" pitchFamily="34" charset="-120"/>
                </a:rPr>
                <a:t>李柏坤            时间：</a:t>
              </a:r>
              <a:r>
                <a:rPr lang="en-US" altLang="zh-CN" sz="1600" dirty="0">
                  <a:solidFill>
                    <a:schemeClr val="bg1"/>
                  </a:solidFill>
                  <a:latin typeface="Microsoft JhengHei UI Light" panose="020B0304030504040204" pitchFamily="34" charset="-120"/>
                  <a:ea typeface="Microsoft JhengHei UI" panose="020B0604030504040204" pitchFamily="34" charset="-120"/>
                </a:rPr>
                <a:t>2022/1/16</a:t>
              </a:r>
              <a:endParaRPr lang="zh-CN" altLang="en-US" sz="1600" dirty="0">
                <a:solidFill>
                  <a:schemeClr val="bg1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" name="图片 1" descr="C:\Users\chen\Desktop\logo.png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6205" y="273050"/>
            <a:ext cx="1761490" cy="116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Fully Cooperative Setting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55" y="2160905"/>
            <a:ext cx="8011160" cy="4474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Fully Competitive Setting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55" y="2160905"/>
            <a:ext cx="7995920" cy="4474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Mixed Cooperative &amp; Competitive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55" y="2160905"/>
            <a:ext cx="8181975" cy="4474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5460" y="1377950"/>
            <a:ext cx="662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800" b="1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Self-Interested Setting</a:t>
            </a:r>
            <a:endParaRPr sz="2800" b="1" dirty="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877695" y="1970167"/>
            <a:ext cx="4978969" cy="0"/>
          </a:xfrm>
          <a:prstGeom prst="line">
            <a:avLst/>
          </a:prstGeom>
          <a:ln w="6350">
            <a:solidFill>
              <a:srgbClr val="3563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32676" y="1377698"/>
            <a:ext cx="1128220" cy="1683970"/>
            <a:chOff x="8537689" y="2340869"/>
            <a:chExt cx="1128220" cy="1683970"/>
          </a:xfrm>
        </p:grpSpPr>
        <p:sp>
          <p:nvSpPr>
            <p:cNvPr id="2" name="文本框 1"/>
            <p:cNvSpPr txBox="1"/>
            <p:nvPr/>
          </p:nvSpPr>
          <p:spPr>
            <a:xfrm>
              <a:off x="8537689" y="3563174"/>
              <a:ext cx="11282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3563A8"/>
                  </a:solidFill>
                </a:rPr>
                <a:t>PART</a:t>
              </a:r>
              <a:endParaRPr lang="zh-CN" altLang="en-US" sz="2400" dirty="0">
                <a:solidFill>
                  <a:srgbClr val="3563A8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98879" y="2340869"/>
              <a:ext cx="1005840" cy="1185729"/>
            </a:xfrm>
            <a:prstGeom prst="rect">
              <a:avLst/>
            </a:prstGeom>
            <a:solidFill>
              <a:srgbClr val="3563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/>
                <a:t>01</a:t>
              </a:r>
              <a:endParaRPr lang="zh-CN" altLang="en-US" sz="48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7" name="图片 6" descr="C:\Users\chen\Desktop\logo.pnglogo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116205" y="297815"/>
            <a:ext cx="1761490" cy="1164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55" y="2160905"/>
            <a:ext cx="8129270" cy="4474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610995" y="2017395"/>
            <a:ext cx="92595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Terminologies</a:t>
            </a:r>
            <a:endParaRPr lang="en-US" altLang="zh-CN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  <a:p>
            <a:pPr algn="ctr"/>
            <a:r>
              <a:rPr lang="zh-CN" altLang="en-US" sz="4800" dirty="0">
                <a:solidFill>
                  <a:srgbClr val="3563A8"/>
                </a:solidFill>
                <a:latin typeface="Microsoft JhengHei UI Light" panose="020B0304030504040204" pitchFamily="34" charset="-120"/>
                <a:ea typeface="Microsoft JhengHei UI" panose="020B0604030504040204" pitchFamily="34" charset="-120"/>
                <a:sym typeface="+mn-ea"/>
              </a:rPr>
              <a:t>术语</a:t>
            </a:r>
            <a:endParaRPr lang="zh-CN" altLang="en-US" sz="4800" dirty="0">
              <a:solidFill>
                <a:srgbClr val="3563A8"/>
              </a:solidFill>
              <a:latin typeface="Microsoft JhengHei UI Light" panose="020B0304030504040204" pitchFamily="34" charset="-120"/>
              <a:ea typeface="Microsoft JhengHei UI" panose="020B0604030504040204" pitchFamily="34" charset="-120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6474" y="147812"/>
            <a:ext cx="2769158" cy="320040"/>
            <a:chOff x="116474" y="147812"/>
            <a:chExt cx="2769158" cy="32004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611727" y="147812"/>
              <a:ext cx="0" cy="320040"/>
            </a:xfrm>
            <a:prstGeom prst="line">
              <a:avLst/>
            </a:prstGeom>
            <a:ln>
              <a:solidFill>
                <a:srgbClr val="3563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16474" y="169333"/>
              <a:ext cx="1501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3563A8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COMPANY  NAME</a:t>
              </a:r>
              <a:endParaRPr lang="zh-CN" altLang="en-US" sz="1200" dirty="0">
                <a:solidFill>
                  <a:srgbClr val="3563A8"/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6572" y="169333"/>
              <a:ext cx="12490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POWER POINT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pic>
        <p:nvPicPr>
          <p:cNvPr id="2" name="图片 1" descr="C:\Users\chen\Desktop\logo.pnglogo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6205" y="273050"/>
            <a:ext cx="1761490" cy="116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10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11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12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13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14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15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16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17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18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19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2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20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21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22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23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24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25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26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27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28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29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3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30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31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4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5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6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7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8.xml><?xml version="1.0" encoding="utf-8"?>
<p:tagLst xmlns:p="http://schemas.openxmlformats.org/presentationml/2006/main">
  <p:tag name="KSO_WM_UNIT_PLACING_PICTURE_USER_VIEWPORT" val="{&quot;height&quot;:1834,&quot;width&quot;:2774}"/>
</p:tagLst>
</file>

<file path=ppt/tags/tag9.xml><?xml version="1.0" encoding="utf-8"?>
<p:tagLst xmlns:p="http://schemas.openxmlformats.org/presentationml/2006/main">
  <p:tag name="KSO_WM_UNIT_PLACING_PICTURE_USER_VIEWPORT" val="{&quot;height&quot;:1834,&quot;width&quot;:2774}"/>
</p:tagLst>
</file>

<file path=ppt/theme/theme1.xml><?xml version="1.0" encoding="utf-8"?>
<a:theme xmlns:a="http://schemas.openxmlformats.org/drawingml/2006/main" name="1_Office 主题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378"/>
      </a:accent1>
      <a:accent2>
        <a:srgbClr val="01518A"/>
      </a:accent2>
      <a:accent3>
        <a:srgbClr val="0184CB"/>
      </a:accent3>
      <a:accent4>
        <a:srgbClr val="00A0E6"/>
      </a:accent4>
      <a:accent5>
        <a:srgbClr val="015CB3"/>
      </a:accent5>
      <a:accent6>
        <a:srgbClr val="01386A"/>
      </a:accent6>
      <a:hlink>
        <a:srgbClr val="4472C4"/>
      </a:hlink>
      <a:folHlink>
        <a:srgbClr val="BFBFBF"/>
      </a:folHlink>
    </a:clrScheme>
    <a:fontScheme name="自定义 3">
      <a:majorFont>
        <a:latin typeface="Microsoft JhengHei UI"/>
        <a:ea typeface="Microsoft JhengHei UI"/>
        <a:cs typeface=""/>
      </a:majorFont>
      <a:minorFont>
        <a:latin typeface="Microsoft JhengHei UI Light"/>
        <a:ea typeface="Microsoft JhengHei UI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03378"/>
    </a:accent1>
    <a:accent2>
      <a:srgbClr val="01518A"/>
    </a:accent2>
    <a:accent3>
      <a:srgbClr val="0184CB"/>
    </a:accent3>
    <a:accent4>
      <a:srgbClr val="00A0E6"/>
    </a:accent4>
    <a:accent5>
      <a:srgbClr val="015CB3"/>
    </a:accent5>
    <a:accent6>
      <a:srgbClr val="01386A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2756</Words>
  <Application>WPS 演示</Application>
  <PresentationFormat>宽屏</PresentationFormat>
  <Paragraphs>424</Paragraphs>
  <Slides>42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Arial</vt:lpstr>
      <vt:lpstr>宋体</vt:lpstr>
      <vt:lpstr>Wingdings</vt:lpstr>
      <vt:lpstr>Microsoft JhengHei UI Light</vt:lpstr>
      <vt:lpstr>Microsoft JhengHei UI</vt:lpstr>
      <vt:lpstr>Microsoft JhengHei Light</vt:lpstr>
      <vt:lpstr>仿宋</vt:lpstr>
      <vt:lpstr>Arial Unicode MS</vt:lpstr>
      <vt:lpstr>微软雅黑</vt:lpstr>
      <vt:lpstr>Arial Unicode MS</vt:lpstr>
      <vt:lpstr>等线</vt:lpstr>
      <vt:lpstr>Calibri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chens</dc:creator>
  <cp:lastModifiedBy>BK</cp:lastModifiedBy>
  <cp:revision>443</cp:revision>
  <dcterms:created xsi:type="dcterms:W3CDTF">2021-11-18T03:56:00Z</dcterms:created>
  <dcterms:modified xsi:type="dcterms:W3CDTF">2022-01-19T01:59:44Z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KSOTemplateUUID">
    <vt:lpwstr>v1.0_mb_JME32TrFY4M8sh4lZsDvFQ==</vt:lpwstr>
  </property>
  <property fmtid="{D5CDD505-2E9C-101B-9397-08002B2CF9AE}" pid="4" name="ICV">
    <vt:lpwstr>823A8F73AF2441CDBA4C9469E335D2F3</vt:lpwstr>
  </property>
</Properties>
</file>